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93" r:id="rId3"/>
    <p:sldId id="405" r:id="rId4"/>
    <p:sldId id="404" r:id="rId5"/>
    <p:sldId id="391" r:id="rId6"/>
    <p:sldId id="406" r:id="rId7"/>
    <p:sldId id="444" r:id="rId8"/>
    <p:sldId id="407" r:id="rId9"/>
    <p:sldId id="409" r:id="rId10"/>
    <p:sldId id="410" r:id="rId11"/>
    <p:sldId id="373" r:id="rId12"/>
    <p:sldId id="445" r:id="rId13"/>
    <p:sldId id="446" r:id="rId14"/>
    <p:sldId id="433" r:id="rId15"/>
    <p:sldId id="447" r:id="rId16"/>
    <p:sldId id="448" r:id="rId17"/>
    <p:sldId id="449" r:id="rId18"/>
    <p:sldId id="450" r:id="rId19"/>
    <p:sldId id="451" r:id="rId20"/>
    <p:sldId id="452" r:id="rId21"/>
    <p:sldId id="434" r:id="rId22"/>
    <p:sldId id="453" r:id="rId23"/>
    <p:sldId id="454" r:id="rId24"/>
    <p:sldId id="455" r:id="rId25"/>
    <p:sldId id="456" r:id="rId26"/>
    <p:sldId id="457" r:id="rId27"/>
    <p:sldId id="439" r:id="rId28"/>
    <p:sldId id="458" r:id="rId29"/>
    <p:sldId id="459" r:id="rId30"/>
    <p:sldId id="460" r:id="rId31"/>
    <p:sldId id="461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00"/>
    <a:srgbClr val="FFC000"/>
    <a:srgbClr val="262626"/>
    <a:srgbClr val="050608"/>
    <a:srgbClr val="FFB3FF"/>
    <a:srgbClr val="FF5056"/>
    <a:srgbClr val="9259A3"/>
    <a:srgbClr val="05B050"/>
    <a:srgbClr val="00FFF0"/>
    <a:srgbClr val="FFF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301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E57F-C3F4-4997-FF9F-47DADA43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1B14A-2D7F-E8D1-625D-8782647EA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0BB64-F0A3-12A9-3E60-71F866A0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667A-F9B7-5FD9-98F8-02ED38578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2B6FB-E377-8891-25D6-94C9A89B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41384-619B-5E22-5DD7-A68247248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CBBBC-3678-6E07-2F29-86771BFE3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9B8D-122B-6A96-4C4D-B8A91CCA0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5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6005-2B7A-D623-7320-1813176B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12298-251C-A5E8-2D48-E31718985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14815-DB55-232F-45AF-1AAF0E9FD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65017-EE8B-EC01-0CE4-4008A7234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DE40-2466-6228-E8B3-F5A01B73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4667E-2119-1A11-7432-87A0C4B5F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CFFE5-FC49-BD84-A2EE-C5D480A41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5C75F-1628-00FC-589D-1EF6B1366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5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B463-C320-7C1F-9485-BF7A65A3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5D522-B10C-928F-5B0E-6890270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D8398-C517-8B53-680C-F463160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D711-1273-B41F-B89F-B3A62D009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9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DC3B4-145A-3998-4218-5E19E9FC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E4464-B497-A019-06C2-0AECD47D1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D7B40-0F38-F318-3C94-FC52EA930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ECD72-585B-91BC-8F36-0F070DFD5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4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6CCFD-9DBC-0330-9970-E36F67A0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C798A-740B-F165-47D9-98086FF96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BEDFF-E156-3D42-2D5E-8CA0930B6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134B6-AAB4-D6D9-99BB-FD76C8859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00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242C3-07E7-76C5-F172-BA6AE8D3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34B1D-F1FD-F640-C017-CE919BE08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657DC-CD01-DAA8-296B-78910A19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186B5-A5DE-80A7-BAA8-D4B41325C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7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F3F4D-1603-C9C7-BE1D-A9254043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1AFCC-59A8-55EF-07DB-81FD06E1F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325E0-6516-7251-D879-8E9614906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EEA6F-F852-2367-B1B3-D54DF5D97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5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1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C588-5C39-F809-E6FE-4E759019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7BF41-7BCC-31D6-33DD-C37EA3595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4DD33-00C5-6367-B421-26E86EAD4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4AF78-4661-B9E5-6A3E-3CEA7842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0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84E3-E820-3E72-7CCA-8A927BC6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5C23B-EB6B-190C-C32B-7EF84357A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06B47-D286-A27C-E96C-144464C51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CC5E-5D9E-CC2A-AF8C-8EC8C86C5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55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078E-89D7-5A4A-A588-CD75E1FE3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56F7C-D1BC-C3CE-B1D8-515152636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E84F5-26E8-840A-2B20-B4C41750D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0408-E33E-6326-D980-48BD62A7D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6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EEFE-0058-60E4-5393-0C1A607FC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FAA8E-2C48-5C15-65B1-EFE20741D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924CF-E910-C863-5776-87C3DE356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A6E-573D-49D8-0AF2-E733ED8E1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5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28828-FD7C-B3FB-BBF5-B28B046E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7C4E9-278E-FFC9-2379-3E16A9E2D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40806-22B8-3E36-D8F9-E24867974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1D33-F06B-89BC-07E8-2204FB655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6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0F20-9D0D-FD1A-4598-BBE820DF0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7E303-6A58-6EF3-1377-38B3EC81E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6E761-4893-0F46-CC91-44BF37425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C5B1-5435-4840-E280-C12922E95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37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178B1-9757-4BD3-58C9-C227F847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0A1C2-8AF1-BF3A-A8CC-46DD77744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52334-132E-15D9-CF05-B34FA18C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5CDE-F5C0-825E-D54C-9F673293D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7D8E-D6A9-2D29-4853-254362DD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3FAEE-43D2-532E-2DCB-0D80D8C04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6535D-8FC7-0839-CF8F-ECD93CEC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B2E8-0DD4-6A27-874A-59CE82254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60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2E021-EF70-B909-D5FF-815E6EB7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D3DFF-097B-AF02-5E13-1925524AF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7E4F-E666-2FCF-BDE9-B8D03A874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D96E-A7C3-BC5C-5321-F7EC993D4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4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670DE-82CD-D28A-CCCF-30350453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CC82D-1FE5-81EE-D916-DEB75FA5B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FC346-FDCB-465E-1CC4-04051B6E1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C2E4-F97E-A34B-D007-BF542B27A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6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1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3EBD0-11D4-C47F-7850-E0EDAA0A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E18D1-8B3F-173B-F4FA-9639976A9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D3A9-8446-2050-49B4-E42CFD13C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95731-A280-1559-E403-AD39B48CB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16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9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15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1C30-AB25-799C-E836-8316BB8A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58AFA-65F4-3D95-647D-088FC126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B1406-5F33-EB23-7BD2-45E8D5F25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A7CE-4769-1E5E-97F2-D23A48832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63EC-1A79-D6E0-C7B8-0527F75E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9B3-0EBC-B76A-DFAE-F662C4E8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3C9F67-1D4E-F7E1-22A4-B6148ED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D6241-C210-FDF2-7C75-DA8081D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02C0896-1ED9-CE6B-037D-4AFE7C5E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7" y="1586946"/>
            <a:ext cx="9581707" cy="3376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B88BF8-516F-2FE6-8709-4BA3474009CB}"/>
              </a:ext>
            </a:extLst>
          </p:cNvPr>
          <p:cNvSpPr txBox="1"/>
          <p:nvPr/>
        </p:nvSpPr>
        <p:spPr>
          <a:xfrm>
            <a:off x="955157" y="5086388"/>
            <a:ext cx="915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in the pop quiz section, we saw examples of subtype, universal and existential polymorphism</a:t>
            </a:r>
          </a:p>
        </p:txBody>
      </p:sp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CC12-913F-3562-0013-52F5E8C5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7A9F-13AA-3034-172E-008D1C54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CA2F3-6AAD-63B4-7668-418E5BB6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CBA736-DB6A-7651-6029-947957CD9451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435FBBE-2922-9171-CFAE-1C91823B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03" y="247834"/>
            <a:ext cx="6551428" cy="1111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04F00-253F-6606-1614-01B3EFC4BC82}"/>
              </a:ext>
            </a:extLst>
          </p:cNvPr>
          <p:cNvSpPr txBox="1"/>
          <p:nvPr/>
        </p:nvSpPr>
        <p:spPr>
          <a:xfrm>
            <a:off x="346536" y="1315596"/>
            <a:ext cx="27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 lecture problem: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0BC45-FA1E-C063-3E32-9F0B8C04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36" y="1763786"/>
            <a:ext cx="8103781" cy="4846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4761A-B1DF-C3BE-3BAE-3EFFDBDE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151"/>
          <a:stretch/>
        </p:blipFill>
        <p:spPr>
          <a:xfrm>
            <a:off x="8610600" y="1794301"/>
            <a:ext cx="3356343" cy="1264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CB218-F94F-5046-CF73-4D3914BD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249291"/>
            <a:ext cx="3356344" cy="1140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D3E51-F7A7-6A5F-A120-C811156D80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374"/>
          <a:stretch/>
        </p:blipFill>
        <p:spPr>
          <a:xfrm>
            <a:off x="8610600" y="4610626"/>
            <a:ext cx="3277395" cy="1082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D7C092-DEAF-D9DB-C848-9D557D38E0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6555"/>
          <a:stretch/>
        </p:blipFill>
        <p:spPr>
          <a:xfrm>
            <a:off x="10525745" y="5342266"/>
            <a:ext cx="1522533" cy="70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732A30-AC3A-639E-5F2D-A57DE4079F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396" y="5118654"/>
            <a:ext cx="7620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BA11E-EB45-E955-31E5-2D5E6D6B0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00906" y="5118654"/>
            <a:ext cx="762000" cy="30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A9E6D2-1CDA-AF15-AE15-22A12671F667}"/>
              </a:ext>
            </a:extLst>
          </p:cNvPr>
          <p:cNvSpPr/>
          <p:nvPr/>
        </p:nvSpPr>
        <p:spPr>
          <a:xfrm>
            <a:off x="1271239" y="3429000"/>
            <a:ext cx="2687444" cy="96128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2F674-5C87-E6D0-BDF5-D610C20B3BAF}"/>
              </a:ext>
            </a:extLst>
          </p:cNvPr>
          <p:cNvSpPr/>
          <p:nvPr/>
        </p:nvSpPr>
        <p:spPr>
          <a:xfrm>
            <a:off x="10143113" y="1866496"/>
            <a:ext cx="1744882" cy="59812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51E7C-4E64-3C42-89C2-D78E657253A8}"/>
              </a:ext>
            </a:extLst>
          </p:cNvPr>
          <p:cNvSpPr/>
          <p:nvPr/>
        </p:nvSpPr>
        <p:spPr>
          <a:xfrm>
            <a:off x="5913136" y="1770508"/>
            <a:ext cx="1744882" cy="615853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FAB9A-53AA-EFD7-B774-0449DA5E4DD0}"/>
              </a:ext>
            </a:extLst>
          </p:cNvPr>
          <p:cNvSpPr/>
          <p:nvPr/>
        </p:nvSpPr>
        <p:spPr>
          <a:xfrm>
            <a:off x="2572955" y="5630664"/>
            <a:ext cx="1744882" cy="762000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CBF647-6319-528F-1F38-7B7C9290FBAD}"/>
              </a:ext>
            </a:extLst>
          </p:cNvPr>
          <p:cNvSpPr/>
          <p:nvPr/>
        </p:nvSpPr>
        <p:spPr>
          <a:xfrm>
            <a:off x="5675421" y="5652054"/>
            <a:ext cx="1204881" cy="849107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8A25E9-A093-71DA-AE3D-B7E8BE083267}"/>
              </a:ext>
            </a:extLst>
          </p:cNvPr>
          <p:cNvSpPr/>
          <p:nvPr/>
        </p:nvSpPr>
        <p:spPr>
          <a:xfrm>
            <a:off x="4648383" y="6043021"/>
            <a:ext cx="977165" cy="42495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96A494-899B-C371-9E02-52F756AD921F}"/>
              </a:ext>
            </a:extLst>
          </p:cNvPr>
          <p:cNvSpPr/>
          <p:nvPr/>
        </p:nvSpPr>
        <p:spPr>
          <a:xfrm>
            <a:off x="6950850" y="5984637"/>
            <a:ext cx="1383457" cy="45199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7E37B-FAD9-FB5B-9361-EE7BE09D4CF6}"/>
              </a:ext>
            </a:extLst>
          </p:cNvPr>
          <p:cNvSpPr txBox="1"/>
          <p:nvPr/>
        </p:nvSpPr>
        <p:spPr>
          <a:xfrm>
            <a:off x="497527" y="5984637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Progress!!!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846A70-78F6-1CBC-5C4B-127CE089757A}"/>
              </a:ext>
            </a:extLst>
          </p:cNvPr>
          <p:cNvSpPr/>
          <p:nvPr/>
        </p:nvSpPr>
        <p:spPr>
          <a:xfrm>
            <a:off x="4648382" y="5651652"/>
            <a:ext cx="977165" cy="39136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654ECB-683E-29C5-2AB3-EBFED70D8BC5}"/>
              </a:ext>
            </a:extLst>
          </p:cNvPr>
          <p:cNvSpPr/>
          <p:nvPr/>
        </p:nvSpPr>
        <p:spPr>
          <a:xfrm>
            <a:off x="6892058" y="5549240"/>
            <a:ext cx="1271639" cy="39136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7B0B2-F65C-1607-5EEE-F5E5B30FA208}"/>
              </a:ext>
            </a:extLst>
          </p:cNvPr>
          <p:cNvSpPr/>
          <p:nvPr/>
        </p:nvSpPr>
        <p:spPr>
          <a:xfrm>
            <a:off x="4566003" y="3394831"/>
            <a:ext cx="977165" cy="42495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4147A5-607A-6E03-C226-6A8002A72C56}"/>
              </a:ext>
            </a:extLst>
          </p:cNvPr>
          <p:cNvSpPr/>
          <p:nvPr/>
        </p:nvSpPr>
        <p:spPr>
          <a:xfrm>
            <a:off x="5675421" y="3272461"/>
            <a:ext cx="1549163" cy="45862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6262FE-613F-7E5B-EB74-3E3FCD83859E}"/>
              </a:ext>
            </a:extLst>
          </p:cNvPr>
          <p:cNvSpPr/>
          <p:nvPr/>
        </p:nvSpPr>
        <p:spPr>
          <a:xfrm>
            <a:off x="4855829" y="2373590"/>
            <a:ext cx="1676776" cy="42495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B5CAE9-5445-6DF6-0A46-9FF392B2D882}"/>
              </a:ext>
            </a:extLst>
          </p:cNvPr>
          <p:cNvSpPr/>
          <p:nvPr/>
        </p:nvSpPr>
        <p:spPr>
          <a:xfrm>
            <a:off x="497527" y="2600604"/>
            <a:ext cx="1924397" cy="42495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21F901-A3B7-2650-881A-E7BE08DE3E53}"/>
              </a:ext>
            </a:extLst>
          </p:cNvPr>
          <p:cNvSpPr/>
          <p:nvPr/>
        </p:nvSpPr>
        <p:spPr>
          <a:xfrm>
            <a:off x="8570937" y="4567201"/>
            <a:ext cx="3567667" cy="1611177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0335D-3176-4F47-1ECB-06571F95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9141-22AC-8638-EF95-BDCD4318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BD90C-1BF6-FDB1-3C6D-E7167B97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FA683-E358-6681-8966-5D8FCEC43E83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C71EC5-3CD3-68F0-074E-0F6B6C49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51"/>
          <a:stretch/>
        </p:blipFill>
        <p:spPr>
          <a:xfrm>
            <a:off x="8610600" y="1794301"/>
            <a:ext cx="3356343" cy="1264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15598-5AB7-D439-545A-EC157E8D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249291"/>
            <a:ext cx="3356344" cy="1140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E1701-02BA-4762-1B27-F784A0D4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374"/>
          <a:stretch/>
        </p:blipFill>
        <p:spPr>
          <a:xfrm>
            <a:off x="8610600" y="4610626"/>
            <a:ext cx="3277395" cy="1082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D9429-FD87-BB14-CDF7-26FB97AFD1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555"/>
          <a:stretch/>
        </p:blipFill>
        <p:spPr>
          <a:xfrm>
            <a:off x="10525745" y="5342266"/>
            <a:ext cx="1522533" cy="70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C59C67-F918-9F51-8267-6CAB4F1A7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6" y="2836773"/>
            <a:ext cx="8225261" cy="3724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5401C2-35A7-D4E5-9313-79E80FAFC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FD2872-C6B1-E821-5355-FBF335CD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55" y="1149983"/>
            <a:ext cx="8225260" cy="1524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21E904-7B50-2170-5F58-4D768BA3587F}"/>
              </a:ext>
            </a:extLst>
          </p:cNvPr>
          <p:cNvSpPr/>
          <p:nvPr/>
        </p:nvSpPr>
        <p:spPr>
          <a:xfrm>
            <a:off x="2197217" y="3961864"/>
            <a:ext cx="2301631" cy="43268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D23D3-BC65-7A3B-75D1-A3CB1D849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6187" y="5517517"/>
            <a:ext cx="636665" cy="2285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ED5FC0-A219-E179-A1E7-E5A841489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183" y="5382736"/>
            <a:ext cx="679837" cy="22858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569B441-61B1-7ED6-E304-67B4AFE05E9F}"/>
              </a:ext>
            </a:extLst>
          </p:cNvPr>
          <p:cNvSpPr/>
          <p:nvPr/>
        </p:nvSpPr>
        <p:spPr>
          <a:xfrm>
            <a:off x="10146890" y="1958618"/>
            <a:ext cx="1637610" cy="43268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FF9E3C-C9EC-3C29-5181-11E2F35C9F20}"/>
              </a:ext>
            </a:extLst>
          </p:cNvPr>
          <p:cNvSpPr/>
          <p:nvPr/>
        </p:nvSpPr>
        <p:spPr>
          <a:xfrm>
            <a:off x="4989870" y="2842428"/>
            <a:ext cx="1873045" cy="58657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0B1BB2-C3C0-54BC-68E1-D8EB882B04EA}"/>
              </a:ext>
            </a:extLst>
          </p:cNvPr>
          <p:cNvSpPr/>
          <p:nvPr/>
        </p:nvSpPr>
        <p:spPr>
          <a:xfrm>
            <a:off x="4647347" y="5181600"/>
            <a:ext cx="1030015" cy="511043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B35B0E-AC33-69F6-9E20-97BFF7F501A7}"/>
              </a:ext>
            </a:extLst>
          </p:cNvPr>
          <p:cNvSpPr/>
          <p:nvPr/>
        </p:nvSpPr>
        <p:spPr>
          <a:xfrm>
            <a:off x="7279683" y="4826477"/>
            <a:ext cx="1170632" cy="55625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D7BB7-D9AC-E266-DD56-8321EC9CA24A}"/>
              </a:ext>
            </a:extLst>
          </p:cNvPr>
          <p:cNvSpPr/>
          <p:nvPr/>
        </p:nvSpPr>
        <p:spPr>
          <a:xfrm>
            <a:off x="5366581" y="5796841"/>
            <a:ext cx="1545495" cy="58657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685425-1700-4778-3137-53CBCE891AB8}"/>
              </a:ext>
            </a:extLst>
          </p:cNvPr>
          <p:cNvSpPr/>
          <p:nvPr/>
        </p:nvSpPr>
        <p:spPr>
          <a:xfrm>
            <a:off x="6670223" y="5580496"/>
            <a:ext cx="1274242" cy="511043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94C041-77CA-675B-0F3C-FC66F1278BD6}"/>
              </a:ext>
            </a:extLst>
          </p:cNvPr>
          <p:cNvSpPr/>
          <p:nvPr/>
        </p:nvSpPr>
        <p:spPr>
          <a:xfrm>
            <a:off x="6548217" y="5095709"/>
            <a:ext cx="419702" cy="300043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E80075-1A4A-7499-CBEC-5EC2EF9BF0FF}"/>
              </a:ext>
            </a:extLst>
          </p:cNvPr>
          <p:cNvSpPr/>
          <p:nvPr/>
        </p:nvSpPr>
        <p:spPr>
          <a:xfrm>
            <a:off x="6096000" y="5095709"/>
            <a:ext cx="521448" cy="432689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493DEE-F745-4954-48B9-DDDF72136CB6}"/>
              </a:ext>
            </a:extLst>
          </p:cNvPr>
          <p:cNvSpPr/>
          <p:nvPr/>
        </p:nvSpPr>
        <p:spPr>
          <a:xfrm>
            <a:off x="5510308" y="4178208"/>
            <a:ext cx="654518" cy="58657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DC585D-03CA-E840-4A02-25BC0B3D9707}"/>
              </a:ext>
            </a:extLst>
          </p:cNvPr>
          <p:cNvSpPr/>
          <p:nvPr/>
        </p:nvSpPr>
        <p:spPr>
          <a:xfrm>
            <a:off x="6197746" y="4173936"/>
            <a:ext cx="714330" cy="58657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541363-C14F-A289-F332-77ACDC8051EE}"/>
              </a:ext>
            </a:extLst>
          </p:cNvPr>
          <p:cNvSpPr/>
          <p:nvPr/>
        </p:nvSpPr>
        <p:spPr>
          <a:xfrm>
            <a:off x="5003009" y="3428663"/>
            <a:ext cx="807856" cy="290662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C387E7A-21C0-4096-576B-573F5E116E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198" y="3521336"/>
            <a:ext cx="1410441" cy="32980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B73A167-C97F-D32E-AFCD-6AAFF0F1C8D4}"/>
              </a:ext>
            </a:extLst>
          </p:cNvPr>
          <p:cNvSpPr/>
          <p:nvPr/>
        </p:nvSpPr>
        <p:spPr>
          <a:xfrm>
            <a:off x="350504" y="3521336"/>
            <a:ext cx="1429136" cy="32980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BC05-F02C-5799-DBC6-1115FD74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3E3C-799F-049A-2FF9-A5F5D56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5FC3B3-E92F-87F6-5035-8585FB56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D50A-CB7F-B0E1-62C6-4D6616AA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0C6B-BB53-081B-D3EA-17789DB0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091"/>
          <a:stretch/>
        </p:blipFill>
        <p:spPr>
          <a:xfrm>
            <a:off x="838200" y="1431203"/>
            <a:ext cx="777240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A517A-8ACA-0801-97D8-9CA92EBB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48"/>
          <a:stretch/>
        </p:blipFill>
        <p:spPr>
          <a:xfrm>
            <a:off x="838200" y="2756766"/>
            <a:ext cx="7772400" cy="60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52FAF-96D5-2651-9657-91CB5B932D73}"/>
                  </a:ext>
                </a:extLst>
              </p:cNvPr>
              <p:cNvSpPr txBox="1"/>
              <p:nvPr/>
            </p:nvSpPr>
            <p:spPr>
              <a:xfrm>
                <a:off x="1016000" y="3759200"/>
                <a:ext cx="9696918" cy="213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This rule states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the type of each element becomes more general then the type of the whole tuple is more specific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we have code using a tuple and we make each element type more general it should still work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52FAF-96D5-2651-9657-91CB5B9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3759200"/>
                <a:ext cx="9696918" cy="2133918"/>
              </a:xfrm>
              <a:prstGeom prst="rect">
                <a:avLst/>
              </a:prstGeom>
              <a:blipFill>
                <a:blip r:embed="rId5"/>
                <a:stretch>
                  <a:fillRect l="-524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1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1964-6D23-C493-DD11-A9FA8D0A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D910-6A8C-84FB-1CD3-0A008504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CC1593-FB20-B60C-5C52-60008899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2BC96-B859-AB62-BEFF-B1D92E8A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417A6-180A-EE61-301A-34B11E92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091"/>
          <a:stretch/>
        </p:blipFill>
        <p:spPr>
          <a:xfrm>
            <a:off x="838200" y="1431203"/>
            <a:ext cx="777240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5EE8B-6679-6DE8-8B55-0381EF99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48"/>
          <a:stretch/>
        </p:blipFill>
        <p:spPr>
          <a:xfrm>
            <a:off x="838200" y="2756766"/>
            <a:ext cx="7772400" cy="60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57195-4445-D5A6-0679-A14E470A6552}"/>
                  </a:ext>
                </a:extLst>
              </p:cNvPr>
              <p:cNvSpPr txBox="1"/>
              <p:nvPr/>
            </p:nvSpPr>
            <p:spPr>
              <a:xfrm>
                <a:off x="1015999" y="3759200"/>
                <a:ext cx="9995301" cy="22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we have code using a tuple and we make each element type more general it should still work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Wrong: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Consider</a:t>
                </a:r>
                <a:r>
                  <a:rPr lang="en-US" dirty="0"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({2, 4, 6})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 Book" panose="02000503020000020003" pitchFamily="2" charset="0"/>
                  </a:rPr>
                  <a:t># works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After widening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({2, 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 Book" panose="02000503020000020003" pitchFamily="2" charset="0"/>
                  </a:rPr>
                  <a:t># fails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𝑇𝑜𝑝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57195-4445-D5A6-0679-A14E470A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9" y="3759200"/>
                <a:ext cx="9995301" cy="2233112"/>
              </a:xfrm>
              <a:prstGeom prst="rect">
                <a:avLst/>
              </a:prstGeom>
              <a:blipFill>
                <a:blip r:embed="rId5"/>
                <a:stretch>
                  <a:fillRect l="-508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B90-AD80-FF84-B860-194E271F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861A-39EF-4C44-F7C0-857E0B96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3987BA-3CDC-9C0A-CF9A-6C3F04F8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7500C-F80C-5F6E-1ED0-19C42BA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FB7D-2E4D-F929-2424-51A88EE7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3189"/>
            <a:ext cx="9555299" cy="1581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D131E01-680B-DDE8-CB2C-2EF0124874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948089"/>
                  </p:ext>
                </p:extLst>
              </p:nvPr>
            </p:nvGraphicFramePr>
            <p:xfrm>
              <a:off x="578498" y="3555078"/>
              <a:ext cx="11320895" cy="15150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7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[2]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[3]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sz="17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4]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70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oMath>
                              <m:oMath xmlns:m="http://schemas.openxmlformats.org/officeDocument/2006/math"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𝐹𝑉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D131E01-680B-DDE8-CB2C-2EF0124874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948089"/>
                  </p:ext>
                </p:extLst>
              </p:nvPr>
            </p:nvGraphicFramePr>
            <p:xfrm>
              <a:off x="578498" y="3555078"/>
              <a:ext cx="11320895" cy="15150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64" r="-225455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6167" r="-116028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0606" r="-909" b="-1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794131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8" t="-92063" r="-59253" b="-63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0606" t="-92063" r="-909" b="-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90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1576-0642-BDEE-CC22-B3C80C80E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D736-7448-D351-ACD5-848D6DB0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AB87FE8-D17E-9A2E-7FD6-64249B38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A96605-C21F-9886-AF2B-F9890CCC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DCDEC4B0-8AAA-F5E6-0F14-0B119CFF8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7210840"/>
                  </p:ext>
                </p:extLst>
              </p:nvPr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7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[2]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[3]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sz="17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4]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])[5]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DCDEC4B0-8AAA-F5E6-0F14-0B119CFF8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7210840"/>
                  </p:ext>
                </p:extLst>
              </p:nvPr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225455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5819" r="-116028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303" r="-909" b="-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61111" r="-59253" b="-2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303" t="-161111" r="-909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0E94D5-8353-36F4-F076-23E63499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756"/>
          <a:stretch/>
        </p:blipFill>
        <p:spPr>
          <a:xfrm>
            <a:off x="619990" y="1315595"/>
            <a:ext cx="10124209" cy="1325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7DA63-F8DF-D70A-BC88-6A889930A947}"/>
                  </a:ext>
                </a:extLst>
              </p:cNvPr>
              <p:cNvSpPr txBox="1"/>
              <p:nvPr/>
            </p:nvSpPr>
            <p:spPr>
              <a:xfrm>
                <a:off x="0" y="2933873"/>
                <a:ext cx="11881819" cy="98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7DA63-F8DF-D70A-BC88-6A889930A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3873"/>
                <a:ext cx="11881819" cy="9802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0793-30A0-8424-5674-0C482F19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0F12-9E83-2292-98A3-E141E267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2295BA-776C-E9BD-C1FB-5B2C25CF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4514F-9548-B7BB-2C0A-9448202A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DA6C975-4E76-D588-CFEC-6197F9A991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7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[2]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[3]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sz="17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4]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])[5]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DA6C975-4E76-D588-CFEC-6197F9A991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225455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5819" r="-116028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303" r="-909" b="-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61111" r="-59253" b="-2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303" t="-161111" r="-909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B6F421-8339-AAA9-C67D-65BF66AEBC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48667"/>
          <a:stretch/>
        </p:blipFill>
        <p:spPr>
          <a:xfrm>
            <a:off x="619990" y="1315595"/>
            <a:ext cx="10124209" cy="1733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767DD-6720-96D9-D475-69E6011475D0}"/>
                  </a:ext>
                </a:extLst>
              </p:cNvPr>
              <p:cNvSpPr txBox="1"/>
              <p:nvPr/>
            </p:nvSpPr>
            <p:spPr>
              <a:xfrm>
                <a:off x="0" y="3283059"/>
                <a:ext cx="1188181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], {}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767DD-6720-96D9-D475-69E601147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59"/>
                <a:ext cx="11881819" cy="39299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9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9E7D5-D04B-CB68-2237-7A2AEC98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D631-E529-4B98-E54F-640C3091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2CCD49-A305-2F4A-C44B-CA73C5BA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13C3-C932-4EB3-64D6-4714EF48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10B996-C7F9-8720-FE9C-0815696C69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383969"/>
                  </p:ext>
                </p:extLst>
              </p:nvPr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7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</m:e>
                                    </m:d>
                                    <m:r>
                                      <a:rPr lang="en-US" sz="1700" b="1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[2]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[3]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sz="17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4]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])[5]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810B996-C7F9-8720-FE9C-0815696C69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383969"/>
                  </p:ext>
                </p:extLst>
              </p:nvPr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225455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5819" r="-116028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303" r="-909" b="-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61111" r="-59253" b="-2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303" t="-161111" r="-909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119B4A-101D-581F-8DA0-BCE0591788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31586"/>
          <a:stretch/>
        </p:blipFill>
        <p:spPr>
          <a:xfrm>
            <a:off x="619990" y="1421056"/>
            <a:ext cx="10124209" cy="2310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3555BC-90F9-C97D-3AAA-D4CDB507A38A}"/>
                  </a:ext>
                </a:extLst>
              </p:cNvPr>
              <p:cNvSpPr txBox="1"/>
              <p:nvPr/>
            </p:nvSpPr>
            <p:spPr>
              <a:xfrm>
                <a:off x="619990" y="3908883"/>
                <a:ext cx="11881819" cy="929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3555BC-90F9-C97D-3AAA-D4CDB507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90" y="3908883"/>
                <a:ext cx="11881819" cy="929229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9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6FC1-25A2-2A73-1F2E-D7D91015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2E91-2D47-571F-3671-12A46369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EDEA091-84F1-1BB3-CDAB-24FE65B3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2CAD-541E-3589-A8D2-CECFAB89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8E1542-A8AE-7C0C-78F7-E2D904BB25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7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𝑏𝑜𝑜𝑙</m:t>
                                        </m:r>
                                      </m:e>
                                    </m:d>
                                    <m:r>
                                      <a:rPr lang="en-US" sz="1700" b="1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[2]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1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[3]</m:t>
                                </m:r>
                                <m:r>
                                  <a:rPr lang="en-US" sz="17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en-US" sz="17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7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sz="17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=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b="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7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7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sz="17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4]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7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])[5] 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8E1542-A8AE-7C0C-78F7-E2D904BB25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3605" y="5181113"/>
              <a:ext cx="11320895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2084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645920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182891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225455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5819" r="-116028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0303" r="-909" b="-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61111" r="-59253" b="-2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303" t="-161111" r="-909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091636-13EA-C67A-17B0-35DFD8D9D0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081" b="-5890"/>
          <a:stretch/>
        </p:blipFill>
        <p:spPr>
          <a:xfrm>
            <a:off x="619990" y="1421055"/>
            <a:ext cx="10124209" cy="2830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1F59CC-253E-DE00-6B29-B8A1D6418DE6}"/>
                  </a:ext>
                </a:extLst>
              </p:cNvPr>
              <p:cNvSpPr txBox="1"/>
              <p:nvPr/>
            </p:nvSpPr>
            <p:spPr>
              <a:xfrm>
                <a:off x="619990" y="4251884"/>
                <a:ext cx="118818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𝑟𝑢𝑙𝑒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𝑎𝑝𝑝𝑙𝑖𝑒𝑑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𝑐h𝑒𝑐𝑘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𝑆𝑡𝑢𝑐𝑘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1F59CC-253E-DE00-6B29-B8A1D641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90" y="4251884"/>
                <a:ext cx="11881819" cy="923330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3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E2FA-F6B2-3F38-E924-3DA527ED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37E-DD25-DF9C-7773-B20A2A99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1827D9-811F-219E-99EB-1CF39DB0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1A8F1-0E38-A802-904E-65398F96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98789-F71C-327C-D699-4B0331210A31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98789-F71C-327C-D699-4B0331210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1F128B-4206-F882-B9AC-D0CE422760D3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111D0C-105A-D0D0-5BD7-1E0097E62A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36492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111D0C-105A-D0D0-5BD7-1E0097E62A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36492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FAB868-EC88-052A-CA23-9DF10F3BD68A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83ADE9-4EC8-9276-E9F2-FBD50152B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89581"/>
              </p:ext>
            </p:extLst>
          </p:nvPr>
        </p:nvGraphicFramePr>
        <p:xfrm>
          <a:off x="5457461" y="5650259"/>
          <a:ext cx="611076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991">
                  <a:extLst>
                    <a:ext uri="{9D8B030D-6E8A-4147-A177-3AD203B41FA5}">
                      <a16:colId xmlns:a16="http://schemas.microsoft.com/office/drawing/2014/main" val="3971173241"/>
                    </a:ext>
                  </a:extLst>
                </a:gridCol>
                <a:gridCol w="1398891">
                  <a:extLst>
                    <a:ext uri="{9D8B030D-6E8A-4147-A177-3AD203B41FA5}">
                      <a16:colId xmlns:a16="http://schemas.microsoft.com/office/drawing/2014/main" val="2127568824"/>
                    </a:ext>
                  </a:extLst>
                </a:gridCol>
                <a:gridCol w="1316727">
                  <a:extLst>
                    <a:ext uri="{9D8B030D-6E8A-4147-A177-3AD203B41FA5}">
                      <a16:colId xmlns:a16="http://schemas.microsoft.com/office/drawing/2014/main" val="245872481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1019462588"/>
                    </a:ext>
                  </a:extLst>
                </a:gridCol>
              </a:tblGrid>
              <a:tr h="240454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441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F9ADE0B-A8BD-0851-6AEE-8AE949F65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5B6A-3DA5-1739-D829-BDD0F35A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7F66-D726-B8E0-6A59-60F65099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4926C1-AD34-DDD3-A3A2-704CA4B0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E5447-CB98-7CCE-EE55-95DFC77F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03FF10-AB59-D9BA-D272-FB249D9EC7C4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03FF10-AB59-D9BA-D272-FB249D9E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1E762EE-862C-616F-73B9-C098537B15D5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69D6FB-AFB4-9BEE-1255-EE94AEE741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822156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69D6FB-AFB4-9BEE-1255-EE94AEE741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822156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7D0652-6410-0ED1-0D72-D25E86EA82C2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4F23B6B-3C68-7E53-1026-CF158A0963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998784"/>
                  </p:ext>
                </p:extLst>
              </p:nvPr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4F23B6B-3C68-7E53-1026-CF158A0963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998784"/>
                  </p:ext>
                </p:extLst>
              </p:nvPr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16740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6FD6DA3-4053-C670-69A6-05DEB1A36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026D-46A1-3550-912E-690103353B09}"/>
                  </a:ext>
                </a:extLst>
              </p:cNvPr>
              <p:cNvSpPr txBox="1"/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026D-46A1-3550-912E-690103353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11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776817-DE56-882D-774F-32FA90C3223F}"/>
              </a:ext>
            </a:extLst>
          </p:cNvPr>
          <p:cNvSpPr txBox="1"/>
          <p:nvPr/>
        </p:nvSpPr>
        <p:spPr>
          <a:xfrm>
            <a:off x="9843333" y="2972924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26649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D89B-B8C6-1AED-E205-F75F4A1D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AEF8-E910-BE7A-DCF6-20517970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4DCA9F-9B53-83F5-19B6-DCA2FF80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F6022-D76B-CADB-AD37-614A125A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1E9EE1-30BE-7179-6ECF-44A6CCF3AC06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1E9EE1-30BE-7179-6ECF-44A6CCF3A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53C6FE-EAAA-EC80-B1B9-83CC4E594ABE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49BA171-8518-F1B3-A30D-555B874C4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3477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49BA171-8518-F1B3-A30D-555B874C46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3477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96667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96667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96667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96667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2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0479029-A0B0-6A79-0BA9-563785805278}"/>
              </a:ext>
            </a:extLst>
          </p:cNvPr>
          <p:cNvSpPr txBox="1"/>
          <p:nvPr/>
        </p:nvSpPr>
        <p:spPr>
          <a:xfrm>
            <a:off x="5351699" y="5432751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E7C8D2C-9740-0DBC-F56F-2E1F263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290543"/>
                  </p:ext>
                </p:extLst>
              </p:nvPr>
            </p:nvGraphicFramePr>
            <p:xfrm>
              <a:off x="5436307" y="5968975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874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15326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63599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E7C8D2C-9740-0DBC-F56F-2E1F263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290543"/>
                  </p:ext>
                </p:extLst>
              </p:nvPr>
            </p:nvGraphicFramePr>
            <p:xfrm>
              <a:off x="5436307" y="5968975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874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15326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63599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4" r="-240845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4118" r="-10117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F15E6C3-A6E3-6EEB-D244-6A5AB97F5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3D39C6-E164-C0E4-482D-9154E599B1A2}"/>
                  </a:ext>
                </a:extLst>
              </p:cNvPr>
              <p:cNvSpPr txBox="1"/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3D39C6-E164-C0E4-482D-9154E599B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11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FB4ABBD-8E33-0C6F-498E-36D73A409D85}"/>
              </a:ext>
            </a:extLst>
          </p:cNvPr>
          <p:cNvSpPr txBox="1"/>
          <p:nvPr/>
        </p:nvSpPr>
        <p:spPr>
          <a:xfrm>
            <a:off x="9843333" y="2972924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222350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6750C-F623-326B-3C31-94F90337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49F4-1C8F-4BC0-BC1B-2D0E5ECA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00398E-79BF-5EA2-5ACC-529C9A9C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CCA86-AF96-5EF1-9E3B-3CE4E8DB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32AD3-EB05-B2B4-C608-2F6C93475DDE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32AD3-EB05-B2B4-C608-2F6C93475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1737B0-4A88-03B8-0D7D-30B32754EAB8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59A7B00-F027-13DE-9A1F-AEA5DB135E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841424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59A7B00-F027-13DE-9A1F-AEA5DB135E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841424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96667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96667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96667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96667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2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2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C27E97-175F-3B4A-AF6D-1B3E8BBB3017}"/>
              </a:ext>
            </a:extLst>
          </p:cNvPr>
          <p:cNvSpPr txBox="1"/>
          <p:nvPr/>
        </p:nvSpPr>
        <p:spPr>
          <a:xfrm>
            <a:off x="5351699" y="5432751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4DFBFAB-2D01-4764-C8E9-06C287CA35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819306"/>
                  </p:ext>
                </p:extLst>
              </p:nvPr>
            </p:nvGraphicFramePr>
            <p:xfrm>
              <a:off x="5436307" y="5968975"/>
              <a:ext cx="611076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30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07412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538482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4DFBFAB-2D01-4764-C8E9-06C287CA35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819306"/>
                  </p:ext>
                </p:extLst>
              </p:nvPr>
            </p:nvGraphicFramePr>
            <p:xfrm>
              <a:off x="5436307" y="5968975"/>
              <a:ext cx="611076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30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07412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538482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" r="-15473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7178" r="-8036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" t="-103448" r="-15473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C0C4879-FC74-7334-0C35-664ADD3FC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6CD56-9328-9E60-CAA0-BD51D33E8AB4}"/>
                  </a:ext>
                </a:extLst>
              </p:cNvPr>
              <p:cNvSpPr txBox="1"/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6CD56-9328-9E60-CAA0-BD51D33E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124" y="2235042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11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399F413-24CD-2D7D-4C39-47B32F522D44}"/>
              </a:ext>
            </a:extLst>
          </p:cNvPr>
          <p:cNvSpPr txBox="1"/>
          <p:nvPr/>
        </p:nvSpPr>
        <p:spPr>
          <a:xfrm>
            <a:off x="9843333" y="2972924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22105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0266-FE8D-D9C5-50E5-4D86B18E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09C8-49BD-B3AD-0042-18F15522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F12B55-9FF9-FD89-A76E-CAEB3652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7B718-E6DF-49B8-3DFC-E763E21B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7C35C-4FEB-7C23-6101-BF92A674FD9F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7C35C-4FEB-7C23-6101-BF92A674F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6B1FED-11C9-8B61-DAFB-3418AF89BBF5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17456F7-550A-471D-C90D-7D8AF8CC2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407734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17456F7-550A-471D-C90D-7D8AF8CC2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407734"/>
                  </p:ext>
                </p:extLst>
              </p:nvPr>
            </p:nvGraphicFramePr>
            <p:xfrm>
              <a:off x="5394960" y="435333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96667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96667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96667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96667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2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2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203448" r="-2951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A94B71-009F-C8EB-8635-5AC6F2C3D20C}"/>
              </a:ext>
            </a:extLst>
          </p:cNvPr>
          <p:cNvSpPr txBox="1"/>
          <p:nvPr/>
        </p:nvSpPr>
        <p:spPr>
          <a:xfrm>
            <a:off x="5351699" y="5432751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52959F9-F41D-8ABA-0297-8EE010B0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938020"/>
                  </p:ext>
                </p:extLst>
              </p:nvPr>
            </p:nvGraphicFramePr>
            <p:xfrm>
              <a:off x="5436307" y="5968975"/>
              <a:ext cx="611076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30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07412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538482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52959F9-F41D-8ABA-0297-8EE010B02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938020"/>
                  </p:ext>
                </p:extLst>
              </p:nvPr>
            </p:nvGraphicFramePr>
            <p:xfrm>
              <a:off x="5436307" y="5968975"/>
              <a:ext cx="611076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30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07412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538482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" r="-15473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7178" r="-8036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26" t="-103448" r="-15473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7178" t="-103448" r="-80368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5F8314E-4B87-978C-00AB-D51C1097D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0E4C-81C3-2349-43ED-326D8022F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30E4-8B95-4423-E3BC-44ACF5D1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44C2FD-1B39-F6BF-4FB6-E3B04839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221DB-09B7-EE10-0F9C-2642BAD7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C912AB-095E-722E-F4D3-65521856ACD2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C912AB-095E-722E-F4D3-65521856A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593100" cy="2585323"/>
              </a:xfrm>
              <a:prstGeom prst="rect">
                <a:avLst/>
              </a:prstGeom>
              <a:blipFill>
                <a:blip r:embed="rId4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B3C517-F4C1-5BF2-58DA-5C14DE0BBA71}"/>
              </a:ext>
            </a:extLst>
          </p:cNvPr>
          <p:cNvSpPr txBox="1"/>
          <p:nvPr/>
        </p:nvSpPr>
        <p:spPr>
          <a:xfrm>
            <a:off x="4431300" y="3692491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60772BE-A831-34BB-2546-979418058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798504"/>
                  </p:ext>
                </p:extLst>
              </p:nvPr>
            </p:nvGraphicFramePr>
            <p:xfrm>
              <a:off x="4515908" y="4228715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60772BE-A831-34BB-2546-979418058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798504"/>
                  </p:ext>
                </p:extLst>
              </p:nvPr>
            </p:nvGraphicFramePr>
            <p:xfrm>
              <a:off x="4515908" y="4228715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96667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96667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96667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96667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2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2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203448" r="-2951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203448" r="-82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9B8329-CECD-9DB8-59C9-5C121C13854D}"/>
              </a:ext>
            </a:extLst>
          </p:cNvPr>
          <p:cNvSpPr txBox="1"/>
          <p:nvPr/>
        </p:nvSpPr>
        <p:spPr>
          <a:xfrm>
            <a:off x="4472647" y="5308136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54749CF-1828-B304-F86D-00F97288F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60663"/>
                  </p:ext>
                </p:extLst>
              </p:nvPr>
            </p:nvGraphicFramePr>
            <p:xfrm>
              <a:off x="4557254" y="5844360"/>
              <a:ext cx="648666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923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12988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167549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54749CF-1828-B304-F86D-00F97288F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60663"/>
                  </p:ext>
                </p:extLst>
              </p:nvPr>
            </p:nvGraphicFramePr>
            <p:xfrm>
              <a:off x="4557254" y="5844360"/>
              <a:ext cx="648666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923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12988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167549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448" r="-19711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976" t="-3448" r="-10297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9415" t="-3448" r="-1170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3448" r="-19711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976" t="-103448" r="-10297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9415" t="-103448" r="-117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D314FA3-2DD3-149B-04D3-67B5AB36D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2" y="1607683"/>
            <a:ext cx="11044058" cy="2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5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1420-C8AB-86BF-1295-EEA491D7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7E8C-C45E-B4C2-18ED-263EC3B2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76A5D5-E6A4-5D26-C9BE-2F26B203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260E-923D-6218-0A30-11F5FFA9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02698-5DA3-4D70-38D1-C5400FDB588A}"/>
              </a:ext>
            </a:extLst>
          </p:cNvPr>
          <p:cNvSpPr txBox="1"/>
          <p:nvPr/>
        </p:nvSpPr>
        <p:spPr>
          <a:xfrm>
            <a:off x="753592" y="2971831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C47C3-C4AC-60B6-6469-A878A882DE82}"/>
              </a:ext>
            </a:extLst>
          </p:cNvPr>
          <p:cNvSpPr txBox="1"/>
          <p:nvPr/>
        </p:nvSpPr>
        <p:spPr>
          <a:xfrm>
            <a:off x="7423355" y="1956619"/>
            <a:ext cx="2938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Type Schemes         ✅</a:t>
            </a:r>
          </a:p>
          <a:p>
            <a:r>
              <a:rPr lang="en-US" dirty="0"/>
              <a:t>Generating Constraints       ✅</a:t>
            </a:r>
          </a:p>
          <a:p>
            <a:r>
              <a:rPr lang="en-US" dirty="0"/>
              <a:t>Solving Constraints               </a:t>
            </a:r>
            <a:r>
              <a:rPr lang="en-US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FFE61-04F3-09CD-4021-C8093FBE9333}"/>
              </a:ext>
            </a:extLst>
          </p:cNvPr>
          <p:cNvSpPr txBox="1"/>
          <p:nvPr/>
        </p:nvSpPr>
        <p:spPr>
          <a:xfrm>
            <a:off x="838200" y="4915060"/>
            <a:ext cx="348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Unification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5887DA-14F7-25A1-4B1D-953EFE743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8937290"/>
                  </p:ext>
                </p:extLst>
              </p:nvPr>
            </p:nvGraphicFramePr>
            <p:xfrm>
              <a:off x="838200" y="5593394"/>
              <a:ext cx="11061192" cy="4542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74257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4086935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45429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{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5887DA-14F7-25A1-4B1D-953EFE743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8937290"/>
                  </p:ext>
                </p:extLst>
              </p:nvPr>
            </p:nvGraphicFramePr>
            <p:xfrm>
              <a:off x="838200" y="5593394"/>
              <a:ext cx="11061192" cy="45429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974257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4086935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4542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" t="-2703" r="-59199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807" t="-2703" r="-932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449028-B858-0B37-E74A-6DE80621C4BA}"/>
                  </a:ext>
                </a:extLst>
              </p:cNvPr>
              <p:cNvSpPr txBox="1"/>
              <p:nvPr/>
            </p:nvSpPr>
            <p:spPr>
              <a:xfrm>
                <a:off x="838200" y="6402861"/>
                <a:ext cx="10329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Type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449028-B858-0B37-E74A-6DE80621C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02861"/>
                <a:ext cx="10329672" cy="369332"/>
              </a:xfrm>
              <a:prstGeom prst="rect">
                <a:avLst/>
              </a:prstGeom>
              <a:blipFill>
                <a:blip r:embed="rId5"/>
                <a:stretch>
                  <a:fillRect l="-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55D983-2A61-3D14-4AE4-D1798B0879AA}"/>
              </a:ext>
            </a:extLst>
          </p:cNvPr>
          <p:cNvSpPr txBox="1"/>
          <p:nvPr/>
        </p:nvSpPr>
        <p:spPr>
          <a:xfrm>
            <a:off x="753592" y="125874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63AB529-B41C-A20E-F4F6-B7F523D3F4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1573174"/>
                  </p:ext>
                </p:extLst>
              </p:nvPr>
            </p:nvGraphicFramePr>
            <p:xfrm>
              <a:off x="838200" y="179497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63AB529-B41C-A20E-F4F6-B7F523D3F4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1573174"/>
                  </p:ext>
                </p:extLst>
              </p:nvPr>
            </p:nvGraphicFramePr>
            <p:xfrm>
              <a:off x="838200" y="1794970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3448" r="-503797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3448" r="-468571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3448" r="-1235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103448" r="-3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103448" r="-1235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2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2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203448" r="-3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203448" r="-123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8345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FE06F9E-0343-4F71-5F38-51A532845F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741859"/>
                  </p:ext>
                </p:extLst>
              </p:nvPr>
            </p:nvGraphicFramePr>
            <p:xfrm>
              <a:off x="848161" y="3499947"/>
              <a:ext cx="833434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2819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FE06F9E-0343-4F71-5F38-51A532845F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741859"/>
                  </p:ext>
                </p:extLst>
              </p:nvPr>
            </p:nvGraphicFramePr>
            <p:xfrm>
              <a:off x="848161" y="3499947"/>
              <a:ext cx="833434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2819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r="-197297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778" r="-102778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9091" r="-909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00000" r="-197297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778" t="-100000" r="-102778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9091" t="-100000" r="-909" b="-1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0000" r="-197297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778" t="-200000" r="-102778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3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06CD-E687-048D-AEF4-A384F297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9B3B-ED95-7785-3879-7CB27F06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C89D48-B1A5-F91E-5A30-494B1DCB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B2BB1-B35F-3A46-CF9D-7565010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A02E-3F9B-98FD-7FE8-183F835DC39D}"/>
              </a:ext>
            </a:extLst>
          </p:cNvPr>
          <p:cNvSpPr txBox="1"/>
          <p:nvPr/>
        </p:nvSpPr>
        <p:spPr>
          <a:xfrm>
            <a:off x="743631" y="1216604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18D5D7E-A333-5966-F549-42C45CAC4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1449897"/>
                  </p:ext>
                </p:extLst>
              </p:nvPr>
            </p:nvGraphicFramePr>
            <p:xfrm>
              <a:off x="838200" y="1744720"/>
              <a:ext cx="833434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2819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18D5D7E-A333-5966-F549-42C45CAC4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1449897"/>
                  </p:ext>
                </p:extLst>
              </p:nvPr>
            </p:nvGraphicFramePr>
            <p:xfrm>
              <a:off x="838200" y="1744720"/>
              <a:ext cx="833434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2819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0" t="-3448" r="-19684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721" t="-3448" r="-103256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9091" t="-3448" r="-90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0" t="-103448" r="-19684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721" t="-103448" r="-10325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9091" t="-103448" r="-909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0" t="-203448" r="-19684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721" t="-203448" r="-10325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784CA4-400E-EC9C-C8C6-F3BDE2F7F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5512391"/>
                  </p:ext>
                </p:extLst>
              </p:nvPr>
            </p:nvGraphicFramePr>
            <p:xfrm>
              <a:off x="838200" y="330550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7784CA4-400E-EC9C-C8C6-F3BDE2F7F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5512391"/>
                  </p:ext>
                </p:extLst>
              </p:nvPr>
            </p:nvGraphicFramePr>
            <p:xfrm>
              <a:off x="838200" y="330550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3448" r="-16616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727" t="-3448" r="-909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103448" r="-16616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2791" t="-103448" r="-103256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727" t="-103448" r="-909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203448" r="-16616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38BF049-87D4-9E28-3FE0-66C1E0283E8F}"/>
              </a:ext>
            </a:extLst>
          </p:cNvPr>
          <p:cNvSpPr txBox="1"/>
          <p:nvPr/>
        </p:nvSpPr>
        <p:spPr>
          <a:xfrm>
            <a:off x="838200" y="2767752"/>
            <a:ext cx="32188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Equate Functions M=M and C=C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2CB37-2FDB-4AF7-1091-F1A43134EA3C}"/>
              </a:ext>
            </a:extLst>
          </p:cNvPr>
          <p:cNvSpPr txBox="1"/>
          <p:nvPr/>
        </p:nvSpPr>
        <p:spPr>
          <a:xfrm>
            <a:off x="838200" y="4475673"/>
            <a:ext cx="158492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E4=Z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775A637-4AEB-FEE0-D067-0D7F1CDF30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93870"/>
                  </p:ext>
                </p:extLst>
              </p:nvPr>
            </p:nvGraphicFramePr>
            <p:xfrm>
              <a:off x="938048" y="5013429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775A637-4AEB-FEE0-D067-0D7F1CDF30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93870"/>
                  </p:ext>
                </p:extLst>
              </p:nvPr>
            </p:nvGraphicFramePr>
            <p:xfrm>
              <a:off x="938048" y="5013429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r="-16654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r="-136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t="-96667" r="-16654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2791" t="-96667" r="-1037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t="-96667" r="-13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t="-203448" r="-16654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07D6D-7808-4D82-A20C-9DF08F8AF12F}"/>
                  </a:ext>
                </a:extLst>
              </p:cNvPr>
              <p:cNvSpPr txBox="1"/>
              <p:nvPr/>
            </p:nvSpPr>
            <p:spPr>
              <a:xfrm>
                <a:off x="5005370" y="455428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07D6D-7808-4D82-A20C-9DF08F8AF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370" y="4554282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2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07A7-A6DA-54D8-7DD9-0A97A7BC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2F85-8E4E-EC6F-77E8-72082771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4A60E9-CEAC-3197-FA19-1DA05AE0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02C3C-3FB8-6751-A312-4F7ED025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61E0D-EFAC-704C-7CD5-4E312AAFD62B}"/>
              </a:ext>
            </a:extLst>
          </p:cNvPr>
          <p:cNvSpPr txBox="1"/>
          <p:nvPr/>
        </p:nvSpPr>
        <p:spPr>
          <a:xfrm>
            <a:off x="844190" y="1315596"/>
            <a:ext cx="158492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E4=Z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010504F-70EB-1F48-5E05-0ABD6A47D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55253"/>
                  </p:ext>
                </p:extLst>
              </p:nvPr>
            </p:nvGraphicFramePr>
            <p:xfrm>
              <a:off x="944038" y="1853352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010504F-70EB-1F48-5E05-0ABD6A47D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55253"/>
                  </p:ext>
                </p:extLst>
              </p:nvPr>
            </p:nvGraphicFramePr>
            <p:xfrm>
              <a:off x="944038" y="1853352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3448" r="-16616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t="-3448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100000" r="-16616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2791" t="-100000" r="-10325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t="-1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206897" r="-16616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8A037A-6104-D5E7-58AC-48E26C6B88CE}"/>
              </a:ext>
            </a:extLst>
          </p:cNvPr>
          <p:cNvSpPr txBox="1"/>
          <p:nvPr/>
        </p:nvSpPr>
        <p:spPr>
          <a:xfrm>
            <a:off x="844190" y="2990423"/>
            <a:ext cx="1719573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E1 = 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97BD11C-A735-96D8-B010-129D10410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672390"/>
                  </p:ext>
                </p:extLst>
              </p:nvPr>
            </p:nvGraphicFramePr>
            <p:xfrm>
              <a:off x="944038" y="3528179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97BD11C-A735-96D8-B010-129D10410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1672390"/>
                  </p:ext>
                </p:extLst>
              </p:nvPr>
            </p:nvGraphicFramePr>
            <p:xfrm>
              <a:off x="944038" y="3528179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3448" r="-16616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727" t="-3448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100000" r="-16616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2791" t="-100000" r="-10325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727" t="-1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80" t="-206897" r="-16616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99D48-D001-20F6-8FD1-01703C9EB460}"/>
                  </a:ext>
                </a:extLst>
              </p:cNvPr>
              <p:cNvSpPr txBox="1"/>
              <p:nvPr/>
            </p:nvSpPr>
            <p:spPr>
              <a:xfrm>
                <a:off x="5370498" y="136841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99D48-D001-20F6-8FD1-01703C9EB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498" y="1368413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6512D8-6188-A1C3-4465-51A2AA9FB5CC}"/>
                  </a:ext>
                </a:extLst>
              </p:cNvPr>
              <p:cNvSpPr txBox="1"/>
              <p:nvPr/>
            </p:nvSpPr>
            <p:spPr>
              <a:xfrm>
                <a:off x="5478336" y="305966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6512D8-6188-A1C3-4465-51A2AA9FB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336" y="305966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24FCFA6-842C-4B2B-A13B-6C12CC38CE02}"/>
              </a:ext>
            </a:extLst>
          </p:cNvPr>
          <p:cNvSpPr txBox="1"/>
          <p:nvPr/>
        </p:nvSpPr>
        <p:spPr>
          <a:xfrm>
            <a:off x="944038" y="4700622"/>
            <a:ext cx="2066463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E2 = List 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482FD3C-980D-1257-1933-E352B1642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3873320"/>
                  </p:ext>
                </p:extLst>
              </p:nvPr>
            </p:nvGraphicFramePr>
            <p:xfrm>
              <a:off x="1043886" y="523837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482FD3C-980D-1257-1933-E352B1642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3873320"/>
                  </p:ext>
                </p:extLst>
              </p:nvPr>
            </p:nvGraphicFramePr>
            <p:xfrm>
              <a:off x="1043886" y="523837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80" t="-3448" r="-16616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17727" t="-3448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80" t="-103448" r="-166160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2791" t="-103448" r="-103256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17727" t="-103448" r="-909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80" t="-203448" r="-16616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37D343-C38E-D063-E9CD-B4B325966A1E}"/>
                  </a:ext>
                </a:extLst>
              </p:cNvPr>
              <p:cNvSpPr txBox="1"/>
              <p:nvPr/>
            </p:nvSpPr>
            <p:spPr>
              <a:xfrm>
                <a:off x="5151962" y="482677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37D343-C38E-D063-E9CD-B4B32596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62" y="4826777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True facts related to polymorphism include………..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Universal polymorphism allows functions to operate on any type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Universal polymorphism helps constraining types in an interface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An interface can be viewed as an existential statement regarding some type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An instance of the interface is a proof to the statement referred to in (c)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D4475-BBC2-17F8-BE4E-FD2F3DED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8971-C737-4805-DD28-0AB67EC7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E780A9-BFDD-0747-1503-BA294A23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BAEF0-AD2D-2B34-639C-F93C4D7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5E192-453D-22DA-5CB8-76F7203EF6CD}"/>
              </a:ext>
            </a:extLst>
          </p:cNvPr>
          <p:cNvSpPr txBox="1"/>
          <p:nvPr/>
        </p:nvSpPr>
        <p:spPr>
          <a:xfrm>
            <a:off x="838200" y="1441222"/>
            <a:ext cx="2066463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E2 = List 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1A1D50-902C-6766-5FA9-FB0D12A51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9208406"/>
                  </p:ext>
                </p:extLst>
              </p:nvPr>
            </p:nvGraphicFramePr>
            <p:xfrm>
              <a:off x="938048" y="197897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1A1D50-902C-6766-5FA9-FB0D12A51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9208406"/>
                  </p:ext>
                </p:extLst>
              </p:nvPr>
            </p:nvGraphicFramePr>
            <p:xfrm>
              <a:off x="938048" y="1978978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r="-16654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r="-136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96667" r="-16654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2791" t="-96667" r="-1037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t="-96667" r="-13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203448" r="-16654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F6228C-A4F1-93E2-E446-2920D48D730C}"/>
                  </a:ext>
                </a:extLst>
              </p:cNvPr>
              <p:cNvSpPr txBox="1"/>
              <p:nvPr/>
            </p:nvSpPr>
            <p:spPr>
              <a:xfrm>
                <a:off x="5046124" y="156737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F6228C-A4F1-93E2-E446-2920D48D7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124" y="1567377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2A272F-0974-C3AB-A2A0-FEBE7447F504}"/>
              </a:ext>
            </a:extLst>
          </p:cNvPr>
          <p:cNvSpPr txBox="1"/>
          <p:nvPr/>
        </p:nvSpPr>
        <p:spPr>
          <a:xfrm>
            <a:off x="838200" y="3143905"/>
            <a:ext cx="2066463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E3 = List 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84B30A-A59B-C466-E803-DBE85F7A2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422795"/>
                  </p:ext>
                </p:extLst>
              </p:nvPr>
            </p:nvGraphicFramePr>
            <p:xfrm>
              <a:off x="938048" y="3681661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84B30A-A59B-C466-E803-DBE85F7A2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422795"/>
                  </p:ext>
                </p:extLst>
              </p:nvPr>
            </p:nvGraphicFramePr>
            <p:xfrm>
              <a:off x="938048" y="3681661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t="-3448" r="-16654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t="-3448" r="-1364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2791" t="-100000" r="-10372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t="-100000" r="-1364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t="-206897" r="-16654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0266F-03AB-6F88-5DE5-01C324C5659B}"/>
                  </a:ext>
                </a:extLst>
              </p:cNvPr>
              <p:cNvSpPr txBox="1"/>
              <p:nvPr/>
            </p:nvSpPr>
            <p:spPr>
              <a:xfrm>
                <a:off x="5046124" y="327006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0266F-03AB-6F88-5DE5-01C324C5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124" y="327006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45188FA-1C7C-08AB-BD69-2C9B5BFA8100}"/>
              </a:ext>
            </a:extLst>
          </p:cNvPr>
          <p:cNvSpPr txBox="1"/>
          <p:nvPr/>
        </p:nvSpPr>
        <p:spPr>
          <a:xfrm>
            <a:off x="838200" y="4846588"/>
            <a:ext cx="29102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E0 = List Z, R=List 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8F65DDD-8388-6FFA-7A62-9FA2E73509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8161610"/>
                  </p:ext>
                </p:extLst>
              </p:nvPr>
            </p:nvGraphicFramePr>
            <p:xfrm>
              <a:off x="938048" y="5384344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8F65DDD-8388-6FFA-7A62-9FA2E73509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8161610"/>
                  </p:ext>
                </p:extLst>
              </p:nvPr>
            </p:nvGraphicFramePr>
            <p:xfrm>
              <a:off x="938048" y="5384344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80" r="-16654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17727" r="-136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2791" t="-96667" r="-1037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17727" t="-96667" r="-13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80" t="-203448" r="-16654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91D96B-963F-80CB-BA3D-2946DD30F3D7}"/>
                  </a:ext>
                </a:extLst>
              </p:cNvPr>
              <p:cNvSpPr txBox="1"/>
              <p:nvPr/>
            </p:nvSpPr>
            <p:spPr>
              <a:xfrm>
                <a:off x="3941379" y="4972743"/>
                <a:ext cx="7200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91D96B-963F-80CB-BA3D-2946DD30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79" y="4972743"/>
                <a:ext cx="7200745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5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198B9-D655-DCA5-7382-10AA4F35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35-A195-41B6-2EBD-050ED607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97C623B-43D1-39EC-8A1A-F60C8C17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A3EB2-D217-ABF5-8F68-B4C53386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84199-D2B3-905C-51D3-42FDB9E2E6B5}"/>
              </a:ext>
            </a:extLst>
          </p:cNvPr>
          <p:cNvSpPr txBox="1"/>
          <p:nvPr/>
        </p:nvSpPr>
        <p:spPr>
          <a:xfrm>
            <a:off x="838200" y="1492076"/>
            <a:ext cx="291028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E0 = List Z, R=List 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275B342-558E-6B26-1377-6FC2720E4F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337995"/>
                  </p:ext>
                </p:extLst>
              </p:nvPr>
            </p:nvGraphicFramePr>
            <p:xfrm>
              <a:off x="938048" y="2029832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275B342-558E-6B26-1377-6FC2720E4F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337995"/>
                  </p:ext>
                </p:extLst>
              </p:nvPr>
            </p:nvGraphicFramePr>
            <p:xfrm>
              <a:off x="938048" y="2029832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3448" r="-16654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t="-3448" r="-136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2791" t="-100000" r="-1037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727" t="-100000" r="-13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0" t="-206897" r="-16654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7DE3B7-28AA-171F-BA92-EA8D406C6AC4}"/>
                  </a:ext>
                </a:extLst>
              </p:cNvPr>
              <p:cNvSpPr txBox="1"/>
              <p:nvPr/>
            </p:nvSpPr>
            <p:spPr>
              <a:xfrm>
                <a:off x="3941379" y="1618231"/>
                <a:ext cx="7200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7DE3B7-28AA-171F-BA92-EA8D406C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79" y="1618231"/>
                <a:ext cx="720074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E5FEF7-D4A6-AE26-F0FB-33C9078D172F}"/>
              </a:ext>
            </a:extLst>
          </p:cNvPr>
          <p:cNvSpPr txBox="1"/>
          <p:nvPr/>
        </p:nvSpPr>
        <p:spPr>
          <a:xfrm>
            <a:off x="838200" y="3386457"/>
            <a:ext cx="144546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A=T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6045156-71BE-33F3-D779-232EACE37C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66996"/>
                  </p:ext>
                </p:extLst>
              </p:nvPr>
            </p:nvGraphicFramePr>
            <p:xfrm>
              <a:off x="938048" y="3924213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6045156-71BE-33F3-D779-232EACE37C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66996"/>
                  </p:ext>
                </p:extLst>
              </p:nvPr>
            </p:nvGraphicFramePr>
            <p:xfrm>
              <a:off x="938048" y="3924213"/>
              <a:ext cx="8852921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3140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2736563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27849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80" r="-16654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r="-136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2791" t="-96667" r="-1037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7727" t="-96667" r="-136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043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025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B098FC-3C93-F779-A8DA-5E963A3155C7}"/>
                  </a:ext>
                </a:extLst>
              </p:cNvPr>
              <p:cNvSpPr txBox="1"/>
              <p:nvPr/>
            </p:nvSpPr>
            <p:spPr>
              <a:xfrm>
                <a:off x="2932387" y="3512612"/>
                <a:ext cx="82097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B098FC-3C93-F779-A8DA-5E963A31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7" y="3512612"/>
                <a:ext cx="820973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EF63C0B-36A9-4DC5-EC85-211B2C75F852}"/>
              </a:ext>
            </a:extLst>
          </p:cNvPr>
          <p:cNvSpPr txBox="1"/>
          <p:nvPr/>
        </p:nvSpPr>
        <p:spPr>
          <a:xfrm>
            <a:off x="938048" y="5063762"/>
            <a:ext cx="3704732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Solve for N=H, T=H List, N’=Z, G=H-&gt;Z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7FAFB-87F4-DAE7-D01E-81F9F255C12C}"/>
                  </a:ext>
                </a:extLst>
              </p:cNvPr>
              <p:cNvSpPr txBox="1"/>
              <p:nvPr/>
            </p:nvSpPr>
            <p:spPr>
              <a:xfrm>
                <a:off x="667408" y="5601518"/>
                <a:ext cx="5975130" cy="910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7FAFB-87F4-DAE7-D01E-81F9F255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8" y="5601518"/>
                <a:ext cx="5975130" cy="910955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D1CE06-FB14-E7B3-1731-3F84302959EE}"/>
                  </a:ext>
                </a:extLst>
              </p:cNvPr>
              <p:cNvSpPr txBox="1"/>
              <p:nvPr/>
            </p:nvSpPr>
            <p:spPr>
              <a:xfrm>
                <a:off x="6375107" y="553347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D1CE06-FB14-E7B3-1731-3F8430295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7" y="5533474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F9B230B-61C4-2B53-553A-8811E099FCB8}"/>
              </a:ext>
            </a:extLst>
          </p:cNvPr>
          <p:cNvSpPr txBox="1"/>
          <p:nvPr/>
        </p:nvSpPr>
        <p:spPr>
          <a:xfrm>
            <a:off x="7069530" y="5068603"/>
            <a:ext cx="173034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Generate Types:</a:t>
            </a:r>
          </a:p>
        </p:txBody>
      </p:sp>
    </p:spTree>
    <p:extLst>
      <p:ext uri="{BB962C8B-B14F-4D97-AF65-F5344CB8AC3E}">
        <p14:creationId xmlns:p14="http://schemas.microsoft.com/office/powerpoint/2010/main" val="33152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Type T1&lt;=T2 means……….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T1 is a subtype of T2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All operations supported by T2 are supported by T1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Code that uses variables of type T2 will still work if they become of type T1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Code that uses variables of type T1 will still work if they become of type T2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80B19-4009-DCE6-59DD-7360A8AE1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627836"/>
            <a:ext cx="4258511" cy="1234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DDDEF-A576-338D-B6BD-EAF8593D85C4}"/>
              </a:ext>
            </a:extLst>
          </p:cNvPr>
          <p:cNvSpPr txBox="1"/>
          <p:nvPr/>
        </p:nvSpPr>
        <p:spPr>
          <a:xfrm>
            <a:off x="5454869" y="5426797"/>
            <a:ext cx="568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Implies that T1 will support at least as much operations</a:t>
            </a:r>
          </a:p>
        </p:txBody>
      </p:sp>
    </p:spTree>
    <p:extLst>
      <p:ext uri="{BB962C8B-B14F-4D97-AF65-F5344CB8AC3E}">
        <p14:creationId xmlns:p14="http://schemas.microsoft.com/office/powerpoint/2010/main" val="192040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The term </a:t>
                </a:r>
                <a:r>
                  <a:rPr lang="en-US" dirty="0">
                    <a:solidFill>
                      <a:schemeClr val="accent1"/>
                    </a:solidFill>
                  </a:rPr>
                  <a:t>let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in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25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Is not well typed because it can be assigned multiple types</a:t>
                </a: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Is not well typed because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Book" panose="02000503020000020003" pitchFamily="2" charset="0"/>
                  </a:rPr>
                  <a:t>can’t be both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sz="2400" dirty="0">
                    <a:latin typeface="Avenir Book" panose="02000503020000020003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endParaRPr lang="en-US" sz="2400" dirty="0">
                  <a:latin typeface="Avenir Book" panose="02000503020000020003" pitchFamily="2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Can be well-typed if modify rule to replace id with its definition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Can be well-typed if we use the top type and subsumption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41E1B-6EDF-FB8E-10EF-986E54E08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057" y="4697385"/>
            <a:ext cx="5370443" cy="13837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FE54A-E257-D21A-FE10-9B9F5F05EC99}"/>
                  </a:ext>
                </a:extLst>
              </p:cNvPr>
              <p:cNvSpPr txBox="1"/>
              <p:nvPr/>
            </p:nvSpPr>
            <p:spPr>
              <a:xfrm>
                <a:off x="407500" y="4695161"/>
                <a:ext cx="53247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Another solution, </a:t>
                </a:r>
                <a:r>
                  <a:rPr lang="en-US" dirty="0">
                    <a:solidFill>
                      <a:schemeClr val="accent1"/>
                    </a:solidFill>
                  </a:rPr>
                  <a:t>universal polymorphism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=∀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25,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𝑡𝑟𝑢𝑒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FE54A-E257-D21A-FE10-9B9F5F05E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0" y="4695161"/>
                <a:ext cx="5324791" cy="646331"/>
              </a:xfrm>
              <a:prstGeom prst="rect">
                <a:avLst/>
              </a:prstGeom>
              <a:blipFill>
                <a:blip r:embed="rId9"/>
                <a:stretch>
                  <a:fillRect l="-1190"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Suppose Q’ is the tuple Q after adding n elements of specific types……….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Q &lt;= Q’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Q’ &lt;= Q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All operations permitted by Q are permitted by Q’ but not vice versa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The wider tuple Q’ is more specific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Modifications that if made to sums do not violate progress……….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Adding more types to the sum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Deducting some types from the sum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Replacing each type with one of its subtype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Replacing each type with one of its supertypes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5298E-4CC4-5A73-2183-7F85781BA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09304"/>
            <a:ext cx="8699339" cy="4747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43C2E-E366-986D-F0D7-074A948A856E}"/>
              </a:ext>
            </a:extLst>
          </p:cNvPr>
          <p:cNvSpPr txBox="1"/>
          <p:nvPr/>
        </p:nvSpPr>
        <p:spPr>
          <a:xfrm>
            <a:off x="9792182" y="2141316"/>
            <a:ext cx="1619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numerical</a:t>
            </a:r>
          </a:p>
          <a:p>
            <a:r>
              <a:rPr lang="en-US" dirty="0"/>
              <a:t>Typing System</a:t>
            </a:r>
          </a:p>
        </p:txBody>
      </p:sp>
    </p:spTree>
    <p:extLst>
      <p:ext uri="{BB962C8B-B14F-4D97-AF65-F5344CB8AC3E}">
        <p14:creationId xmlns:p14="http://schemas.microsoft.com/office/powerpoint/2010/main" val="5501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928677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6) Suppose a function F1 takes a function F2 of type T1-&gt;T2……….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works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’&lt;=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  (input more specific)</a:t>
                </a: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works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&lt;=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  (output more general)</a:t>
                </a: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works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’&lt;=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  (output more specific)</a:t>
                </a: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works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2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dirty="0">
                        <a:latin typeface="Cambria Math" panose="02040503050406030204" pitchFamily="18" charset="0"/>
                      </a:rPr>
                      <m:t>’→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latin typeface="Avenir Book" panose="02000503020000020003" pitchFamily="2" charset="0"/>
                      </a:rPr>
                      <m:t>and</m:t>
                    </m:r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dirty="0">
                        <a:latin typeface="Cambria Math" panose="02040503050406030204" pitchFamily="18" charset="0"/>
                      </a:rPr>
                      <m:t>&lt;=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venir Book" panose="02000503020000020003" pitchFamily="2" charset="0"/>
                  </a:rPr>
                  <a:t> (input more general)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928677" cy="3291502"/>
              </a:xfrm>
              <a:blipFill>
                <a:blip r:embed="rId5"/>
                <a:stretch>
                  <a:fillRect l="-956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1BEF1C-027D-F6C0-59EA-29F36EBFAE51}"/>
              </a:ext>
            </a:extLst>
          </p:cNvPr>
          <p:cNvSpPr txBox="1"/>
          <p:nvPr/>
        </p:nvSpPr>
        <p:spPr>
          <a:xfrm>
            <a:off x="910935" y="4300746"/>
            <a:ext cx="966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If some code uses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 F2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takes rational numbers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outputs an integer</a:t>
            </a:r>
            <a:r>
              <a:rPr lang="en-US" dirty="0"/>
              <a:t>, then it will </a:t>
            </a:r>
            <a:r>
              <a:rPr lang="en-US" dirty="0">
                <a:solidFill>
                  <a:srgbClr val="002060"/>
                </a:solidFill>
              </a:rPr>
              <a:t>still work </a:t>
            </a:r>
            <a:r>
              <a:rPr lang="en-US" dirty="0"/>
              <a:t>(type-check) if we replace it with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 F3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takes real numbers and outputs a count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637F5-B0C0-6997-6E4C-49F7A7D7DCCC}"/>
              </a:ext>
            </a:extLst>
          </p:cNvPr>
          <p:cNvSpPr txBox="1"/>
          <p:nvPr/>
        </p:nvSpPr>
        <p:spPr>
          <a:xfrm>
            <a:off x="988828" y="5321778"/>
            <a:ext cx="656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F3 is subtype of F2 (i.e., F2 input shrinks and output widens over F3)</a:t>
            </a:r>
          </a:p>
        </p:txBody>
      </p:sp>
    </p:spTree>
    <p:extLst>
      <p:ext uri="{BB962C8B-B14F-4D97-AF65-F5344CB8AC3E}">
        <p14:creationId xmlns:p14="http://schemas.microsoft.com/office/powerpoint/2010/main" val="11102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9078</TotalTime>
  <Words>2525</Words>
  <Application>Microsoft Macintosh PowerPoint</Application>
  <PresentationFormat>Widescreen</PresentationFormat>
  <Paragraphs>402</Paragraphs>
  <Slides>32</Slides>
  <Notes>31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Quiz Solution</vt:lpstr>
      <vt:lpstr>Quiz Solution</vt:lpstr>
      <vt:lpstr>Quiz Solution</vt:lpstr>
      <vt:lpstr>Quiz Solution</vt:lpstr>
      <vt:lpstr>Quiz Solution</vt:lpstr>
      <vt:lpstr>Quiz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250</cp:revision>
  <dcterms:created xsi:type="dcterms:W3CDTF">2023-04-27T21:19:03Z</dcterms:created>
  <dcterms:modified xsi:type="dcterms:W3CDTF">2024-11-06T20:46:59Z</dcterms:modified>
</cp:coreProperties>
</file>